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0T03:05:43.19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269 1102,'-70'37,"71"-40,9-23,1 1,1 0,1 0,2 1,0 1,2 1,0 0,21-19,-3 7,2 2,1 1,74-45,61-18,-26 15,26-40,-45 28,-98 72,1 1,47-19,146-56,-152 65,1 3,1 4,1 2,0 4,82-5,-82 11,181-10,95 5,173 5,-376 16,82 5,0 19,87 23,-268-44,0 3,66 26,85 55,-167-76,185 106,-168-92,-1 2,53 49,187 197,-265-253,-2 1,0 1,-3 1,0 0,-2 2,-1 0,-1 1,-2 0,-2 1,-1 0,-1 1,-2 0,-2 1,-1-1,-1 66,-5-50,-2 0,-2-1,-3 1,-16 54,17-79,-1 0,-2 0,0-1,-2 0,-1-1,0-1,-2 0,-1-1,-23 24,19-26,-1-1,-1-2,-1 0,0-1,-1-2,-35 16,-168 53,-223 42,336-102,-233 16,-55-45,1-28,342 28,-370-27,-221-26,-250-83,790 120,-142-48,198 51,1-3,1-3,1-1,-68-47,74 40,2-1,2-3,-52-57,66 62,2-2,1 0,2-2,1 0,-17-42,18 31,2-1,2-2,3 1,1-2,-9-81,22 131,0-1,0 1,0-1,0 1,0-1,0 1,0-1,0 1,1 0,-1-2,1 2,0 0,-1 0,1 1,-1-1,1 1,0-1,-1 1,1-1,0 1,0-1,0 1,-1-1,1 1,0 0,0 0,2-1,2-2,1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7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65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5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5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0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5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7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5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4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3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1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5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0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2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board-chalk-school-1262378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-deca2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81770-9411-49E3-A2A4-9F0DB0DA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215257"/>
            <a:ext cx="9941259" cy="44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9E8D6B-1BB7-4846-BD37-F5A6A594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4" y="322620"/>
            <a:ext cx="8634600" cy="5987791"/>
          </a:xfrm>
          <a:prstGeom prst="rect">
            <a:avLst/>
          </a:prstGeom>
        </p:spPr>
      </p:pic>
      <p:sp>
        <p:nvSpPr>
          <p:cNvPr id="7" name="Minus Sign 6">
            <a:extLst>
              <a:ext uri="{FF2B5EF4-FFF2-40B4-BE49-F238E27FC236}">
                <a16:creationId xmlns:a16="http://schemas.microsoft.com/office/drawing/2014/main" id="{FB728032-3FA6-4309-9BD5-F78B32760154}"/>
              </a:ext>
            </a:extLst>
          </p:cNvPr>
          <p:cNvSpPr/>
          <p:nvPr/>
        </p:nvSpPr>
        <p:spPr>
          <a:xfrm>
            <a:off x="6248400" y="1975450"/>
            <a:ext cx="1288211" cy="2472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6E45C80A-6A64-4FD2-9859-E7648DC2D2F7}"/>
              </a:ext>
            </a:extLst>
          </p:cNvPr>
          <p:cNvSpPr/>
          <p:nvPr/>
        </p:nvSpPr>
        <p:spPr>
          <a:xfrm>
            <a:off x="1995577" y="1975450"/>
            <a:ext cx="1288211" cy="2472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0E144-AA20-4693-BDC2-CEDE2B8D63AE}"/>
              </a:ext>
            </a:extLst>
          </p:cNvPr>
          <p:cNvSpPr txBox="1"/>
          <p:nvPr/>
        </p:nvSpPr>
        <p:spPr>
          <a:xfrm>
            <a:off x="9000226" y="419819"/>
            <a:ext cx="29502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You will receive 2-page report.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200" b="1" dirty="0"/>
              <a:t>Score Summary Table that shows the IN(Initiative) </a:t>
            </a:r>
          </a:p>
          <a:p>
            <a:pPr algn="ctr"/>
            <a:r>
              <a:rPr lang="en-US" sz="2200" b="1" dirty="0"/>
              <a:t>AR (Attachment/ Relationship &amp; </a:t>
            </a:r>
          </a:p>
          <a:p>
            <a:pPr algn="ctr"/>
            <a:r>
              <a:rPr lang="en-US" sz="2200" b="1" dirty="0"/>
              <a:t>TPF (Total Protective Factor score</a:t>
            </a:r>
          </a:p>
          <a:p>
            <a:pPr algn="ctr"/>
            <a:r>
              <a:rPr lang="en-US" sz="2200" b="1" dirty="0"/>
              <a:t>*</a:t>
            </a:r>
            <a:r>
              <a:rPr lang="en-US" sz="2200" b="1" u="sng" dirty="0">
                <a:highlight>
                  <a:srgbClr val="FF0000"/>
                </a:highlight>
              </a:rPr>
              <a:t>SAVE THE REPORTS/ UPLOAD INTO ONE DRIVE*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DA455C9-4EB6-4C3F-A930-F37F101D3CD6}"/>
                  </a:ext>
                </a:extLst>
              </p14:cNvPr>
              <p14:cNvContentPartPr/>
              <p14:nvPr/>
            </p14:nvContentPartPr>
            <p14:xfrm>
              <a:off x="1055656" y="4889045"/>
              <a:ext cx="2009160" cy="861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DA455C9-4EB6-4C3F-A930-F37F101D3C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3016" y="4826405"/>
                <a:ext cx="2134800" cy="987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Wave 13">
            <a:extLst>
              <a:ext uri="{FF2B5EF4-FFF2-40B4-BE49-F238E27FC236}">
                <a16:creationId xmlns:a16="http://schemas.microsoft.com/office/drawing/2014/main" id="{818B13DE-6F7D-4035-9546-FBACFB87CCBB}"/>
              </a:ext>
            </a:extLst>
          </p:cNvPr>
          <p:cNvSpPr/>
          <p:nvPr/>
        </p:nvSpPr>
        <p:spPr>
          <a:xfrm>
            <a:off x="8177842" y="4600755"/>
            <a:ext cx="3381554" cy="2133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u="sng" dirty="0"/>
              <a:t>Infants= 3 scores</a:t>
            </a:r>
          </a:p>
          <a:p>
            <a:pPr algn="ctr"/>
            <a:r>
              <a:rPr lang="en-US" sz="2200" b="1" i="1" u="sng" dirty="0"/>
              <a:t>Toddlers= 4 scores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C822525-70A9-4D21-AFA4-3B843766B8B4}"/>
              </a:ext>
            </a:extLst>
          </p:cNvPr>
          <p:cNvSpPr/>
          <p:nvPr/>
        </p:nvSpPr>
        <p:spPr>
          <a:xfrm>
            <a:off x="7089475" y="122038"/>
            <a:ext cx="894272" cy="85110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14A39-F07F-40AD-99C2-B7080EB922C6}"/>
              </a:ext>
            </a:extLst>
          </p:cNvPr>
          <p:cNvSpPr txBox="1"/>
          <p:nvPr/>
        </p:nvSpPr>
        <p:spPr>
          <a:xfrm>
            <a:off x="690112" y="511834"/>
            <a:ext cx="1008715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i="1" dirty="0"/>
              <a:t>Reminders</a:t>
            </a:r>
          </a:p>
          <a:p>
            <a:pPr algn="ctr"/>
            <a:endParaRPr lang="en-US" b="1" i="1" dirty="0"/>
          </a:p>
          <a:p>
            <a:pPr algn="ctr"/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Always review your work before submitting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Teachers are assisting parents BUT parents are the ones making the decisions on screener.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Staff must be reminded that it is important to not influence the parent/guardian rating. The items should be read in an even, calm tone.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Teachers are to conduct this screener via phone conferencing, video conferencing or whichever is best for parent. </a:t>
            </a:r>
          </a:p>
          <a:p>
            <a:endParaRPr lang="en-US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SAVE YOUR RECORD FORMS/ REPORTS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5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board&#10;&#10;Description automatically generated">
            <a:extLst>
              <a:ext uri="{FF2B5EF4-FFF2-40B4-BE49-F238E27FC236}">
                <a16:creationId xmlns:a16="http://schemas.microsoft.com/office/drawing/2014/main" id="{EB5FA37F-2403-43E0-8784-12448DEBD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58735" y="961770"/>
            <a:ext cx="7074530" cy="470898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08973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433225E-E5BB-4795-B8CC-C8E97183A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813" r="28419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F9887D-81B4-4318-9474-211B204FA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85928" y="597663"/>
            <a:ext cx="11122469" cy="740069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Head Start Performance Standard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4F4A3-6C11-4100-9A56-683C825F8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135" y="1742537"/>
            <a:ext cx="10616241" cy="5032074"/>
          </a:xfrm>
        </p:spPr>
        <p:txBody>
          <a:bodyPr>
            <a:no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211D1E"/>
                </a:solidFill>
                <a:latin typeface="GillSans"/>
              </a:rPr>
              <a:t>1302.33 Child screenings and assessments. </a:t>
            </a:r>
          </a:p>
          <a:p>
            <a:pPr marL="457200" indent="-457200" algn="l">
              <a:buAutoNum type="alphaLcParenBoth"/>
            </a:pPr>
            <a:r>
              <a:rPr lang="en-US" sz="2000" b="1" i="0" u="sng" strike="noStrike" baseline="0" dirty="0">
                <a:solidFill>
                  <a:srgbClr val="211D1E"/>
                </a:solidFill>
                <a:latin typeface="Garamond" panose="02020404030301010803" pitchFamily="18" charset="0"/>
              </a:rPr>
              <a:t>Screening</a:t>
            </a:r>
            <a:r>
              <a:rPr lang="en-US" sz="2000" b="1" i="0" u="none" strike="noStrike" baseline="0" dirty="0">
                <a:solidFill>
                  <a:srgbClr val="211D1E"/>
                </a:solidFill>
                <a:latin typeface="Garamond" panose="02020404030301010803" pitchFamily="18" charset="0"/>
              </a:rPr>
              <a:t>. </a:t>
            </a:r>
          </a:p>
          <a:p>
            <a:pPr algn="l"/>
            <a:r>
              <a:rPr lang="en-US" sz="2000" b="1" i="0" u="none" strike="noStrike" baseline="0" dirty="0">
                <a:solidFill>
                  <a:srgbClr val="211D1E"/>
                </a:solidFill>
                <a:latin typeface="Garamond" panose="02020404030301010803" pitchFamily="18" charset="0"/>
              </a:rPr>
              <a:t>(1) In collaboration with each child’s parent and with parental consent, a program must complete or obtain a current developmental screening to identify concerns regarding a child’s developmental, behavioral, motor, language, social, cognitive, and emotional skills within 45 calendar days of when the child first attends the program or, for the home-based program option, receives a home visit. A program that operates for 90 days or less must complete or obtain a current developmental screening within 30 calendar days of when the child first attends the  program. </a:t>
            </a:r>
          </a:p>
          <a:p>
            <a:pPr algn="l"/>
            <a:r>
              <a:rPr lang="en-US" sz="2000" b="1" i="0" u="none" strike="noStrike" baseline="0" dirty="0">
                <a:solidFill>
                  <a:srgbClr val="211D1E"/>
                </a:solidFill>
                <a:latin typeface="Garamond" panose="02020404030301010803" pitchFamily="18" charset="0"/>
              </a:rPr>
              <a:t>(2) A program must use one or more research-based developmental standardized screening tools to complete the screening. A program must use as part of the screening additional information from family members, teachers, and relevant staff familiar with the child’s typical behavior. </a:t>
            </a:r>
            <a:endParaRPr lang="en-US" sz="20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B02A078-CE1E-4836-B71D-626351653734}"/>
              </a:ext>
            </a:extLst>
          </p:cNvPr>
          <p:cNvSpPr/>
          <p:nvPr/>
        </p:nvSpPr>
        <p:spPr>
          <a:xfrm>
            <a:off x="9935377" y="124689"/>
            <a:ext cx="1662023" cy="234063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DECA = Behavioral Screener</a:t>
            </a:r>
          </a:p>
        </p:txBody>
      </p:sp>
    </p:spTree>
    <p:extLst>
      <p:ext uri="{BB962C8B-B14F-4D97-AF65-F5344CB8AC3E}">
        <p14:creationId xmlns:p14="http://schemas.microsoft.com/office/powerpoint/2010/main" val="338840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12C574-9601-4E27-94CF-13D750695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86F14D-A0F8-4BEB-8B5B-C82CBE5B8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61359" y="5244164"/>
            <a:ext cx="8264106" cy="1497909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Step 1: Log in to </a:t>
            </a:r>
            <a:r>
              <a:rPr lang="en-US" sz="2000" b="1" dirty="0">
                <a:solidFill>
                  <a:schemeClr val="tx1"/>
                </a:solidFill>
                <a:hlinkClick r:id="rId2"/>
              </a:rPr>
              <a:t>www.e-deca2.org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B36D09-2AF3-4B18-A11E-6882E02B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581" y="213281"/>
            <a:ext cx="7304904" cy="5187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867FC6-74C5-4AE0-AB4E-13914C1BA852}"/>
              </a:ext>
            </a:extLst>
          </p:cNvPr>
          <p:cNvSpPr txBox="1"/>
          <p:nvPr/>
        </p:nvSpPr>
        <p:spPr>
          <a:xfrm>
            <a:off x="2346385" y="5808452"/>
            <a:ext cx="868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tx1"/>
                </a:solidFill>
              </a:rPr>
              <a:t>*Each teacher is responsible fro their own username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2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02050-6E51-4979-BAE8-EEA8E21DD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0" y="700965"/>
            <a:ext cx="11229991" cy="3733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1CF631-4565-43C6-8407-777D0BE555EA}"/>
              </a:ext>
            </a:extLst>
          </p:cNvPr>
          <p:cNvSpPr txBox="1"/>
          <p:nvPr/>
        </p:nvSpPr>
        <p:spPr>
          <a:xfrm>
            <a:off x="1486273" y="4827917"/>
            <a:ext cx="8639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Step 2: To input ratings </a:t>
            </a:r>
            <a:r>
              <a:rPr lang="en-US" sz="2500" b="1" i="1" u="sng" dirty="0"/>
              <a:t>click</a:t>
            </a:r>
            <a:r>
              <a:rPr lang="en-US" sz="2500" b="1" dirty="0"/>
              <a:t> on “</a:t>
            </a:r>
            <a:r>
              <a:rPr lang="en-US" sz="2500" b="1" dirty="0">
                <a:highlight>
                  <a:srgbClr val="FFFF00"/>
                </a:highlight>
              </a:rPr>
              <a:t>Input Ratings</a:t>
            </a:r>
            <a:r>
              <a:rPr lang="en-US" sz="2500" b="1" dirty="0"/>
              <a:t>” then </a:t>
            </a:r>
            <a:r>
              <a:rPr lang="en-US" sz="2500" b="1" i="1" u="sng" dirty="0"/>
              <a:t>click</a:t>
            </a:r>
            <a:r>
              <a:rPr lang="en-US" sz="2500" b="1" dirty="0"/>
              <a:t> on “ </a:t>
            </a:r>
            <a:r>
              <a:rPr lang="en-US" sz="2500" b="1" dirty="0">
                <a:highlight>
                  <a:srgbClr val="FFFF00"/>
                </a:highlight>
              </a:rPr>
              <a:t>By Child</a:t>
            </a:r>
            <a:r>
              <a:rPr lang="en-US" sz="2500" b="1" dirty="0"/>
              <a:t>”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8A89BE4-63B9-4851-9872-44810343016A}"/>
              </a:ext>
            </a:extLst>
          </p:cNvPr>
          <p:cNvSpPr/>
          <p:nvPr/>
        </p:nvSpPr>
        <p:spPr>
          <a:xfrm>
            <a:off x="3444815" y="1052423"/>
            <a:ext cx="1282460" cy="127095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A24889A-5ECE-4D1B-9D56-3B5E13ECD4AB}"/>
              </a:ext>
            </a:extLst>
          </p:cNvPr>
          <p:cNvSpPr/>
          <p:nvPr/>
        </p:nvSpPr>
        <p:spPr>
          <a:xfrm>
            <a:off x="2288875" y="2674839"/>
            <a:ext cx="1374476" cy="26389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2DF6A0-2869-4621-B760-463493BA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91" y="104426"/>
            <a:ext cx="8482075" cy="5676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20E55-D6D1-44E7-87FA-F5A9F43C2205}"/>
              </a:ext>
            </a:extLst>
          </p:cNvPr>
          <p:cNvSpPr txBox="1"/>
          <p:nvPr/>
        </p:nvSpPr>
        <p:spPr>
          <a:xfrm>
            <a:off x="346587" y="5486400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3: Select Site (campus) group (classroom) and child’s name then select the appropriate Record Form that will be conducted (Infant or Toddler record)</a:t>
            </a:r>
          </a:p>
          <a:p>
            <a:r>
              <a:rPr lang="en-US" sz="2400" b="1" dirty="0"/>
              <a:t>Hit “Submit”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5BA59A-935B-4B4E-B9D8-875D495373AB}"/>
              </a:ext>
            </a:extLst>
          </p:cNvPr>
          <p:cNvSpPr/>
          <p:nvPr/>
        </p:nvSpPr>
        <p:spPr>
          <a:xfrm>
            <a:off x="3134032" y="2470355"/>
            <a:ext cx="589936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69F0F1A-AA8C-4974-931F-DC2D7E711800}"/>
              </a:ext>
            </a:extLst>
          </p:cNvPr>
          <p:cNvSpPr/>
          <p:nvPr/>
        </p:nvSpPr>
        <p:spPr>
          <a:xfrm>
            <a:off x="2991464" y="2698955"/>
            <a:ext cx="589936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C3FD6F-033C-418A-82D5-90AB3007C3E6}"/>
              </a:ext>
            </a:extLst>
          </p:cNvPr>
          <p:cNvSpPr/>
          <p:nvPr/>
        </p:nvSpPr>
        <p:spPr>
          <a:xfrm>
            <a:off x="3024532" y="2966969"/>
            <a:ext cx="589936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771070-FC47-4C9B-B546-E39FC0D3DB57}"/>
              </a:ext>
            </a:extLst>
          </p:cNvPr>
          <p:cNvSpPr/>
          <p:nvPr/>
        </p:nvSpPr>
        <p:spPr>
          <a:xfrm flipV="1">
            <a:off x="2648078" y="3864077"/>
            <a:ext cx="589936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AFBE062-27B3-4867-988B-61CD032C1628}"/>
              </a:ext>
            </a:extLst>
          </p:cNvPr>
          <p:cNvSpPr/>
          <p:nvPr/>
        </p:nvSpPr>
        <p:spPr>
          <a:xfrm>
            <a:off x="4672410" y="4352439"/>
            <a:ext cx="589936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36A8EB-215F-4509-ABEE-A18D9D672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50" y="661967"/>
            <a:ext cx="8377299" cy="55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3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6B8996-AB8E-4AB3-B2B6-7DA2ACED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90" y="346469"/>
            <a:ext cx="4774273" cy="6511531"/>
          </a:xfrm>
          <a:prstGeom prst="rect">
            <a:avLst/>
          </a:prstGeom>
        </p:spPr>
      </p:pic>
      <p:sp>
        <p:nvSpPr>
          <p:cNvPr id="6" name="Minus Sign 5">
            <a:extLst>
              <a:ext uri="{FF2B5EF4-FFF2-40B4-BE49-F238E27FC236}">
                <a16:creationId xmlns:a16="http://schemas.microsoft.com/office/drawing/2014/main" id="{279E9985-A2D8-4CCB-8C94-D60B1346EB48}"/>
              </a:ext>
            </a:extLst>
          </p:cNvPr>
          <p:cNvSpPr/>
          <p:nvPr/>
        </p:nvSpPr>
        <p:spPr>
          <a:xfrm>
            <a:off x="1138687" y="819510"/>
            <a:ext cx="1288211" cy="2472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E664E2C3-EF64-49D9-911A-8551E79F4B0F}"/>
              </a:ext>
            </a:extLst>
          </p:cNvPr>
          <p:cNvSpPr/>
          <p:nvPr/>
        </p:nvSpPr>
        <p:spPr>
          <a:xfrm>
            <a:off x="1420484" y="1115682"/>
            <a:ext cx="488829" cy="19840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B09D0-3D4E-4DD1-9B4F-A0839C1833CF}"/>
              </a:ext>
            </a:extLst>
          </p:cNvPr>
          <p:cNvSpPr txBox="1"/>
          <p:nvPr/>
        </p:nvSpPr>
        <p:spPr>
          <a:xfrm>
            <a:off x="5848709" y="1066800"/>
            <a:ext cx="60269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you are completing the correct form (check age)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the information with: </a:t>
            </a:r>
          </a:p>
          <a:p>
            <a:pPr algn="ctr"/>
            <a:r>
              <a:rPr lang="en-US" sz="2400" dirty="0"/>
              <a:t>child’s name,</a:t>
            </a:r>
          </a:p>
          <a:p>
            <a:pPr algn="ctr"/>
            <a:r>
              <a:rPr lang="en-US" sz="2400" dirty="0"/>
              <a:t>date of birth,</a:t>
            </a:r>
          </a:p>
          <a:p>
            <a:pPr algn="ctr"/>
            <a:r>
              <a:rPr lang="en-US" sz="2400" dirty="0"/>
              <a:t> group (classrooms #)</a:t>
            </a:r>
          </a:p>
          <a:p>
            <a:pPr algn="ctr"/>
            <a:r>
              <a:rPr lang="en-US" sz="2400" dirty="0"/>
              <a:t> parents name (rater)</a:t>
            </a:r>
          </a:p>
          <a:p>
            <a:pPr algn="ctr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 over each question </a:t>
            </a:r>
            <a:r>
              <a:rPr lang="en-US" sz="2400" b="1" dirty="0"/>
              <a:t>with</a:t>
            </a:r>
            <a:r>
              <a:rPr lang="en-US" sz="2400" dirty="0"/>
              <a:t> parent via phone conference and bubble each answer according to what parent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Click on “Save Rating”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A5E63F-F1F7-4C60-BC0F-ADDC85171C55}"/>
              </a:ext>
            </a:extLst>
          </p:cNvPr>
          <p:cNvSpPr/>
          <p:nvPr/>
        </p:nvSpPr>
        <p:spPr>
          <a:xfrm>
            <a:off x="1664898" y="276045"/>
            <a:ext cx="1095555" cy="54346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98BF5-B3A5-46A5-BCF5-ADFBBAC8CAD4}"/>
              </a:ext>
            </a:extLst>
          </p:cNvPr>
          <p:cNvSpPr txBox="1"/>
          <p:nvPr/>
        </p:nvSpPr>
        <p:spPr>
          <a:xfrm>
            <a:off x="7056408" y="396815"/>
            <a:ext cx="281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59361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5AD796-0159-4903-ACDB-05256A67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0" y="342900"/>
            <a:ext cx="4293534" cy="6172199"/>
          </a:xfrm>
          <a:prstGeom prst="rect">
            <a:avLst/>
          </a:prstGeom>
        </p:spPr>
      </p:pic>
      <p:sp>
        <p:nvSpPr>
          <p:cNvPr id="5" name="Minus Sign 4">
            <a:extLst>
              <a:ext uri="{FF2B5EF4-FFF2-40B4-BE49-F238E27FC236}">
                <a16:creationId xmlns:a16="http://schemas.microsoft.com/office/drawing/2014/main" id="{B82C08C7-D06E-4F56-B7E0-DFB916FA540B}"/>
              </a:ext>
            </a:extLst>
          </p:cNvPr>
          <p:cNvSpPr/>
          <p:nvPr/>
        </p:nvSpPr>
        <p:spPr>
          <a:xfrm>
            <a:off x="925902" y="790755"/>
            <a:ext cx="1288211" cy="2472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E432F206-8B1D-4711-A802-D800877157DC}"/>
              </a:ext>
            </a:extLst>
          </p:cNvPr>
          <p:cNvSpPr/>
          <p:nvPr/>
        </p:nvSpPr>
        <p:spPr>
          <a:xfrm>
            <a:off x="7016152" y="2237117"/>
            <a:ext cx="3462068" cy="148949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Toddler Record Form (green)</a:t>
            </a:r>
          </a:p>
        </p:txBody>
      </p:sp>
    </p:spTree>
    <p:extLst>
      <p:ext uri="{BB962C8B-B14F-4D97-AF65-F5344CB8AC3E}">
        <p14:creationId xmlns:p14="http://schemas.microsoft.com/office/powerpoint/2010/main" val="244934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A8633F6-0630-42B7-9AE8-6E7B8960C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46" y="1428170"/>
            <a:ext cx="9941259" cy="1938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676B8-15E6-4470-9A92-AABFA74A124B}"/>
              </a:ext>
            </a:extLst>
          </p:cNvPr>
          <p:cNvSpPr txBox="1"/>
          <p:nvPr/>
        </p:nvSpPr>
        <p:spPr>
          <a:xfrm>
            <a:off x="1123846" y="3681413"/>
            <a:ext cx="93413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Step 5: Click on “</a:t>
            </a:r>
            <a:r>
              <a:rPr lang="en-US" sz="2700" b="1" dirty="0">
                <a:highlight>
                  <a:srgbClr val="FFFF00"/>
                </a:highlight>
              </a:rPr>
              <a:t>Display Scores and Single Rating Report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7D672A3-F270-4129-B82E-C14E8FED7B08}"/>
              </a:ext>
            </a:extLst>
          </p:cNvPr>
          <p:cNvSpPr/>
          <p:nvPr/>
        </p:nvSpPr>
        <p:spPr>
          <a:xfrm>
            <a:off x="3292415" y="1853978"/>
            <a:ext cx="1095555" cy="54346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28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445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Garamond</vt:lpstr>
      <vt:lpstr>GillSans</vt:lpstr>
      <vt:lpstr>Trebuchet MS</vt:lpstr>
      <vt:lpstr>Wingdings 3</vt:lpstr>
      <vt:lpstr>Facet</vt:lpstr>
      <vt:lpstr>PowerPoint Presentation</vt:lpstr>
      <vt:lpstr>Head Start Performance Standard </vt:lpstr>
      <vt:lpstr>Step 1: Log in to www.e-deca2.org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Yesenia Gonzalez</dc:creator>
  <cp:lastModifiedBy>Yesenia Gonzalez</cp:lastModifiedBy>
  <cp:revision>4</cp:revision>
  <dcterms:created xsi:type="dcterms:W3CDTF">2020-08-20T02:58:54Z</dcterms:created>
  <dcterms:modified xsi:type="dcterms:W3CDTF">2020-08-20T03:22:56Z</dcterms:modified>
</cp:coreProperties>
</file>